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41" r:id="rId3"/>
    <p:sldId id="342" r:id="rId4"/>
    <p:sldId id="357" r:id="rId5"/>
    <p:sldId id="352" r:id="rId6"/>
    <p:sldId id="353" r:id="rId7"/>
    <p:sldId id="343" r:id="rId8"/>
    <p:sldId id="355" r:id="rId9"/>
    <p:sldId id="344" r:id="rId10"/>
    <p:sldId id="345" r:id="rId11"/>
    <p:sldId id="356" r:id="rId12"/>
    <p:sldId id="346" r:id="rId13"/>
    <p:sldId id="338" r:id="rId14"/>
    <p:sldId id="350" r:id="rId15"/>
    <p:sldId id="348" r:id="rId16"/>
    <p:sldId id="332" r:id="rId17"/>
    <p:sldId id="363" r:id="rId18"/>
    <p:sldId id="333" r:id="rId19"/>
    <p:sldId id="334" r:id="rId20"/>
    <p:sldId id="335" r:id="rId21"/>
    <p:sldId id="320" r:id="rId22"/>
    <p:sldId id="321" r:id="rId23"/>
    <p:sldId id="322" r:id="rId24"/>
    <p:sldId id="329" r:id="rId25"/>
    <p:sldId id="324" r:id="rId26"/>
    <p:sldId id="325" r:id="rId27"/>
    <p:sldId id="326" r:id="rId28"/>
    <p:sldId id="327" r:id="rId29"/>
    <p:sldId id="328" r:id="rId30"/>
    <p:sldId id="330" r:id="rId31"/>
    <p:sldId id="257" r:id="rId32"/>
    <p:sldId id="313" r:id="rId33"/>
    <p:sldId id="258" r:id="rId34"/>
    <p:sldId id="314" r:id="rId35"/>
    <p:sldId id="259" r:id="rId36"/>
    <p:sldId id="260" r:id="rId37"/>
    <p:sldId id="354" r:id="rId38"/>
    <p:sldId id="261" r:id="rId39"/>
    <p:sldId id="262" r:id="rId40"/>
    <p:sldId id="263" r:id="rId41"/>
    <p:sldId id="339" r:id="rId42"/>
    <p:sldId id="264" r:id="rId43"/>
    <p:sldId id="316" r:id="rId44"/>
    <p:sldId id="317" r:id="rId45"/>
    <p:sldId id="265" r:id="rId46"/>
    <p:sldId id="358" r:id="rId47"/>
    <p:sldId id="359" r:id="rId48"/>
    <p:sldId id="266" r:id="rId49"/>
    <p:sldId id="267" r:id="rId50"/>
    <p:sldId id="360" r:id="rId51"/>
    <p:sldId id="361" r:id="rId52"/>
    <p:sldId id="362" r:id="rId53"/>
    <p:sldId id="268" r:id="rId54"/>
    <p:sldId id="269" r:id="rId55"/>
    <p:sldId id="270" r:id="rId56"/>
    <p:sldId id="271" r:id="rId57"/>
    <p:sldId id="315" r:id="rId58"/>
    <p:sldId id="272" r:id="rId59"/>
    <p:sldId id="273" r:id="rId60"/>
    <p:sldId id="274" r:id="rId61"/>
    <p:sldId id="275" r:id="rId62"/>
    <p:sldId id="276" r:id="rId63"/>
    <p:sldId id="318" r:id="rId64"/>
    <p:sldId id="277" r:id="rId65"/>
    <p:sldId id="278" r:id="rId66"/>
    <p:sldId id="279" r:id="rId67"/>
    <p:sldId id="280" r:id="rId68"/>
    <p:sldId id="281" r:id="rId69"/>
    <p:sldId id="282" r:id="rId70"/>
    <p:sldId id="283" r:id="rId71"/>
    <p:sldId id="351" r:id="rId72"/>
    <p:sldId id="311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749F3-6644-4A77-9F49-373E1A8ADDF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904FC-EDE4-40A9-BEC0-7BE31033C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ТКАНЕВЫЕ ЭЛЕМЕНТЫ НЕРВНОЙ СИСТЕМЫ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к.б.н., доцент кафедры гистологии, цитологии и эмбриологии Е.В. Блинова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45333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Оренбург, </a:t>
            </a:r>
            <a:r>
              <a:rPr lang="ru-RU" sz="2000" b="1" dirty="0" smtClean="0"/>
              <a:t>2020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Федеральное государственное бюджетное образовательное учреждение  высшего образования  Оренбургский государственный медицинский университет  Минздрава России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04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800" b="1" u="sng" dirty="0"/>
              <a:t>М</a:t>
            </a:r>
            <a:r>
              <a:rPr lang="ru-RU" sz="4800" b="1" u="sng" dirty="0" smtClean="0"/>
              <a:t>антийный </a:t>
            </a:r>
            <a:r>
              <a:rPr lang="ru-RU" sz="4800" b="1" u="sng" dirty="0"/>
              <a:t>(плащевой) слой </a:t>
            </a:r>
            <a:r>
              <a:rPr lang="ru-RU" sz="4800" b="1" dirty="0" smtClean="0"/>
              <a:t>пополняется за счет миграции </a:t>
            </a:r>
            <a:r>
              <a:rPr lang="ru-RU" sz="4800" b="1" dirty="0"/>
              <a:t>клеток из </a:t>
            </a:r>
            <a:r>
              <a:rPr lang="ru-RU" sz="4800" b="1" dirty="0" err="1"/>
              <a:t>эпендимного</a:t>
            </a:r>
            <a:r>
              <a:rPr lang="ru-RU" sz="4800" b="1" dirty="0"/>
              <a:t> слоя, которые </a:t>
            </a:r>
            <a:r>
              <a:rPr lang="ru-RU" sz="4800" b="1" dirty="0" smtClean="0"/>
              <a:t>дифференцируются в </a:t>
            </a:r>
            <a:r>
              <a:rPr lang="ru-RU" sz="4800" b="1" u="sng" dirty="0" err="1"/>
              <a:t>нейробласты</a:t>
            </a:r>
            <a:r>
              <a:rPr lang="ru-RU" sz="4800" b="1" u="sng" dirty="0"/>
              <a:t> </a:t>
            </a:r>
            <a:r>
              <a:rPr lang="ru-RU" sz="4800" b="1" dirty="0"/>
              <a:t>(дают начало нейронам) или </a:t>
            </a:r>
            <a:r>
              <a:rPr lang="ru-RU" sz="4800" b="1" u="sng" dirty="0" err="1"/>
              <a:t>спонгиобласты</a:t>
            </a:r>
            <a:r>
              <a:rPr lang="ru-RU" sz="4800" b="1" u="sng" dirty="0"/>
              <a:t> (</a:t>
            </a:r>
            <a:r>
              <a:rPr lang="ru-RU" sz="4800" b="1" u="sng" dirty="0" err="1" smtClean="0"/>
              <a:t>глиобласты</a:t>
            </a:r>
            <a:r>
              <a:rPr lang="ru-RU" sz="4800" b="1" u="sng" dirty="0"/>
              <a:t>)</a:t>
            </a:r>
            <a:r>
              <a:rPr lang="ru-RU" sz="4800" b="1" dirty="0"/>
              <a:t>, дающие начало </a:t>
            </a:r>
            <a:r>
              <a:rPr lang="ru-RU" sz="4800" b="1" dirty="0" err="1"/>
              <a:t>астроцитарной</a:t>
            </a:r>
            <a:r>
              <a:rPr lang="ru-RU" sz="4800" b="1" dirty="0"/>
              <a:t> </a:t>
            </a:r>
            <a:r>
              <a:rPr lang="ru-RU" sz="4800" b="1" dirty="0" err="1"/>
              <a:t>глии</a:t>
            </a:r>
            <a:r>
              <a:rPr lang="ru-RU" sz="4800" b="1" dirty="0"/>
              <a:t> и </a:t>
            </a:r>
            <a:r>
              <a:rPr lang="ru-RU" sz="4800" b="1" dirty="0" err="1"/>
              <a:t>олигодендроглии</a:t>
            </a:r>
            <a:r>
              <a:rPr lang="ru-RU" sz="4800" b="1" dirty="0"/>
              <a:t>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41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В </a:t>
            </a:r>
            <a:r>
              <a:rPr lang="ru-RU" sz="4800" b="1" dirty="0"/>
              <a:t>некоторых областях головного мозга клетки плащевого слоя </a:t>
            </a:r>
            <a:r>
              <a:rPr lang="ru-RU" sz="4800" b="1" dirty="0" smtClean="0"/>
              <a:t>мигрируют </a:t>
            </a:r>
            <a:r>
              <a:rPr lang="ru-RU" sz="4800" b="1" dirty="0"/>
              <a:t>дальше, </a:t>
            </a:r>
            <a:r>
              <a:rPr lang="ru-RU" sz="4800" b="1" dirty="0" smtClean="0"/>
              <a:t>образуя </a:t>
            </a:r>
            <a:r>
              <a:rPr lang="ru-RU" sz="4800" b="1" u="sng" dirty="0" smtClean="0"/>
              <a:t>кортикальные пластинки</a:t>
            </a:r>
            <a:r>
              <a:rPr lang="ru-RU" sz="4800" b="1" dirty="0" smtClean="0"/>
              <a:t>,— </a:t>
            </a:r>
            <a:r>
              <a:rPr lang="ru-RU" sz="4800" b="1" dirty="0"/>
              <a:t>скопления клеток, из которых формируется кора большого мозга и мозжечка</a:t>
            </a:r>
            <a:r>
              <a:rPr lang="ru-RU" sz="4800" b="1" dirty="0" smtClean="0"/>
              <a:t>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079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5400" b="1" dirty="0"/>
              <a:t>Маргинальная зона (краевая вуаль) формируется из </a:t>
            </a:r>
            <a:r>
              <a:rPr lang="ru-RU" sz="5400" b="1" dirty="0" smtClean="0"/>
              <a:t>врастающих </a:t>
            </a:r>
            <a:r>
              <a:rPr lang="ru-RU" sz="5400" b="1" dirty="0"/>
              <a:t>в нее аксонов </a:t>
            </a:r>
            <a:r>
              <a:rPr lang="ru-RU" sz="5400" b="1" dirty="0" err="1" smtClean="0"/>
              <a:t>нейробластов</a:t>
            </a:r>
            <a:r>
              <a:rPr lang="ru-RU" sz="5400" b="1" dirty="0" smtClean="0"/>
              <a:t> </a:t>
            </a:r>
            <a:r>
              <a:rPr lang="ru-RU" sz="5400" b="1" dirty="0"/>
              <a:t>и </a:t>
            </a:r>
            <a:r>
              <a:rPr lang="ru-RU" sz="5400" b="1" dirty="0" err="1"/>
              <a:t>макроглии</a:t>
            </a:r>
            <a:r>
              <a:rPr lang="ru-RU" sz="5400" b="1" dirty="0"/>
              <a:t> и дает начало белому </a:t>
            </a:r>
            <a:r>
              <a:rPr lang="ru-RU" sz="5400" b="1" dirty="0" smtClean="0"/>
              <a:t>веществу</a:t>
            </a:r>
            <a:r>
              <a:rPr lang="ru-RU" sz="5400" b="1" dirty="0"/>
              <a:t>. </a:t>
            </a:r>
            <a:endParaRPr lang="ru-RU" sz="54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079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7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Строение нейронов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27584" y="1556792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26369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ядро</a:t>
            </a:r>
            <a:endParaRPr lang="ru-RU" sz="2400" b="1" u="sng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99992" y="148478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9912" y="29249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цитоплазма</a:t>
            </a:r>
            <a:endParaRPr lang="ru-RU" sz="2400" b="1" u="sng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228184" y="1484784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8224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плазмолемма</a:t>
            </a:r>
            <a:endParaRPr lang="ru-RU" sz="24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140968"/>
            <a:ext cx="3203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одно, крупное, округлое, светлое, с мелкодисперсным хроматином, одним, иногда 2-3 крупными ядрышками. 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335699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содержит органеллы общего  и специального значения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60232" y="3356992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содержит ионно-избирательные каналы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54" y="0"/>
            <a:ext cx="44054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1988840"/>
            <a:ext cx="9361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908720"/>
            <a:ext cx="14401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Дендриты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956302"/>
            <a:ext cx="146066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Аксон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74259" y="539388"/>
            <a:ext cx="66183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42311" y="1341017"/>
            <a:ext cx="235402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Нейрофибрилярный</a:t>
            </a:r>
            <a:r>
              <a:rPr lang="ru-RU" b="1" dirty="0" smtClean="0"/>
              <a:t> аппарат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51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-76200"/>
            <a:ext cx="9144000" cy="693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75" y="-76200"/>
            <a:ext cx="579199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476672"/>
            <a:ext cx="208823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Ядра нейроглиальных клеток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852936"/>
            <a:ext cx="136815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Ядро нейрона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593322"/>
            <a:ext cx="115212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Ядро нейрона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301208"/>
            <a:ext cx="237626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Хроматофильная субстанция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8782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 </a:t>
            </a:r>
            <a:r>
              <a:rPr lang="ru-RU" sz="5400" b="1" dirty="0" err="1" smtClean="0"/>
              <a:t>Хроматофильная</a:t>
            </a:r>
            <a:r>
              <a:rPr lang="ru-RU" sz="5400" b="1" dirty="0" smtClean="0"/>
              <a:t> субстанция (вещество, или тельца </a:t>
            </a:r>
            <a:r>
              <a:rPr lang="ru-RU" sz="5400" b="1" dirty="0" err="1" smtClean="0"/>
              <a:t>Ниссля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тигроидное</a:t>
            </a:r>
            <a:r>
              <a:rPr lang="ru-RU" sz="5400" b="1" dirty="0" smtClean="0"/>
              <a:t> вещество, </a:t>
            </a:r>
            <a:r>
              <a:rPr lang="ru-RU" sz="5400" b="1" dirty="0" err="1" smtClean="0"/>
              <a:t>тигроид</a:t>
            </a:r>
            <a:r>
              <a:rPr lang="ru-RU" sz="5400" b="1" dirty="0" smtClean="0"/>
              <a:t>).</a:t>
            </a:r>
            <a:endParaRPr lang="ru-RU" sz="5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Дендриты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/>
              <a:t>проводят </a:t>
            </a:r>
            <a:r>
              <a:rPr lang="ru-RU" sz="6000" b="1" dirty="0"/>
              <a:t>импульсы к телу </a:t>
            </a:r>
            <a:r>
              <a:rPr lang="ru-RU" sz="6000" b="1" dirty="0" smtClean="0"/>
              <a:t>нейрона.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0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Аксон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/>
              <a:t>Передают нервные </a:t>
            </a:r>
            <a:r>
              <a:rPr lang="ru-RU" sz="6000" b="1" dirty="0"/>
              <a:t>импульсы </a:t>
            </a:r>
            <a:r>
              <a:rPr lang="ru-RU" sz="6000" b="1" dirty="0" smtClean="0"/>
              <a:t>на </a:t>
            </a:r>
            <a:r>
              <a:rPr lang="ru-RU" sz="6000" b="1" dirty="0"/>
              <a:t>другие нейроны или клетки рабочих органов (мышц, желез). </a:t>
            </a:r>
            <a:endParaRPr lang="ru-RU" sz="6000" b="1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05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Тканевые элементы нервной системы  — это система взаимосвязанных </a:t>
            </a:r>
            <a:r>
              <a:rPr lang="ru-RU" sz="4800" b="1" u="sng" dirty="0" smtClean="0">
                <a:solidFill>
                  <a:srgbClr val="FF0000"/>
                </a:solidFill>
              </a:rPr>
              <a:t>нервных клеток </a:t>
            </a:r>
            <a:r>
              <a:rPr lang="ru-RU" sz="4800" b="1" dirty="0" smtClean="0">
                <a:solidFill>
                  <a:srgbClr val="FF0000"/>
                </a:solidFill>
              </a:rPr>
              <a:t>и </a:t>
            </a:r>
            <a:r>
              <a:rPr lang="ru-RU" sz="4800" b="1" u="sng" dirty="0" smtClean="0">
                <a:solidFill>
                  <a:srgbClr val="FF0000"/>
                </a:solidFill>
              </a:rPr>
              <a:t>нейроглии.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Аксонный</a:t>
            </a:r>
            <a:r>
              <a:rPr lang="ru-RU" b="1" dirty="0" smtClean="0"/>
              <a:t> (</a:t>
            </a:r>
            <a:r>
              <a:rPr lang="ru-RU" b="1" dirty="0" err="1" smtClean="0"/>
              <a:t>аксоплазматический</a:t>
            </a:r>
            <a:r>
              <a:rPr lang="ru-RU" b="1" dirty="0" smtClean="0"/>
              <a:t>) транспорт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перемещение </a:t>
            </a:r>
            <a:r>
              <a:rPr lang="ru-RU" sz="4800" b="1" dirty="0"/>
              <a:t>по аксону </a:t>
            </a:r>
            <a:r>
              <a:rPr lang="ru-RU" sz="4800" b="1" dirty="0" smtClean="0"/>
              <a:t>различных </a:t>
            </a:r>
            <a:r>
              <a:rPr lang="ru-RU" sz="4800" b="1" dirty="0"/>
              <a:t>веществ и </a:t>
            </a:r>
            <a:r>
              <a:rPr lang="ru-RU" sz="4800" b="1" dirty="0" smtClean="0"/>
              <a:t>органелл. Разделяется </a:t>
            </a:r>
            <a:r>
              <a:rPr lang="ru-RU" sz="4800" b="1" dirty="0"/>
              <a:t>на </a:t>
            </a:r>
            <a:r>
              <a:rPr lang="ru-RU" sz="4800" b="1" dirty="0" err="1" smtClean="0"/>
              <a:t>антероградньй</a:t>
            </a:r>
            <a:r>
              <a:rPr lang="ru-RU" sz="4800" b="1" dirty="0" smtClean="0"/>
              <a:t> </a:t>
            </a:r>
            <a:r>
              <a:rPr lang="ru-RU" sz="4800" b="1" dirty="0"/>
              <a:t>(прямой - из тела нейрона по аксону) и ретроградный (обратный </a:t>
            </a:r>
            <a:r>
              <a:rPr lang="ru-RU" sz="4800" b="1" dirty="0" smtClean="0"/>
              <a:t>– от аксона </a:t>
            </a:r>
            <a:r>
              <a:rPr lang="ru-RU" sz="4800" b="1" dirty="0"/>
              <a:t>в тело нейрона). </a:t>
            </a:r>
          </a:p>
        </p:txBody>
      </p:sp>
    </p:spTree>
    <p:extLst>
      <p:ext uri="{BB962C8B-B14F-4D97-AF65-F5344CB8AC3E}">
        <p14:creationId xmlns:p14="http://schemas.microsoft.com/office/powerpoint/2010/main" val="4117901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Морфологическая классификация нейронов (учитывает количество отростков)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83708"/>
              </p:ext>
            </p:extLst>
          </p:nvPr>
        </p:nvGraphicFramePr>
        <p:xfrm>
          <a:off x="0" y="1484784"/>
          <a:ext cx="9144000" cy="7293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954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Униполярные нейроны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Биполярные нейроны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Псевдоуниполярные</a:t>
                      </a:r>
                      <a:r>
                        <a:rPr lang="ru-RU" dirty="0" smtClean="0"/>
                        <a:t> нейроны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Мультиполярные</a:t>
                      </a:r>
                      <a:r>
                        <a:rPr lang="ru-RU" baseline="0" dirty="0" smtClean="0"/>
                        <a:t> нейроны</a:t>
                      </a:r>
                      <a:endParaRPr lang="ru-RU" b="1" dirty="0"/>
                    </a:p>
                  </a:txBody>
                  <a:tcPr/>
                </a:tc>
              </a:tr>
              <a:tr h="218559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effectLst/>
                        </a:rPr>
                        <a:t>Имеют один отросток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effectLst/>
                        </a:rPr>
                        <a:t>Имеют два отростка  аксон и дендрит,</a:t>
                      </a:r>
                      <a:br>
                        <a:rPr lang="ru-RU" sz="2400" b="1" kern="1200" dirty="0" smtClean="0">
                          <a:effectLst/>
                        </a:rPr>
                      </a:br>
                      <a:r>
                        <a:rPr lang="ru-RU" sz="2400" b="1" kern="1200" dirty="0" smtClean="0">
                          <a:effectLst/>
                        </a:rPr>
                        <a:t> отходящие от противоположных полюсов клетки.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effectLst/>
                        </a:rPr>
                        <a:t>Разновидность биполярных.</a:t>
                      </a:r>
                      <a:r>
                        <a:rPr lang="ru-RU" sz="2400" b="1" kern="1200" baseline="0" dirty="0" smtClean="0">
                          <a:effectLst/>
                        </a:rPr>
                        <a:t> А</a:t>
                      </a:r>
                      <a:r>
                        <a:rPr lang="ru-RU" sz="2400" b="1" kern="1200" dirty="0" smtClean="0">
                          <a:effectLst/>
                        </a:rPr>
                        <a:t>ксон и дендрит отходят от тела клетки в виде единого выроста, который далее Т-образно делится.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effectLst/>
                        </a:rPr>
                        <a:t>Имеют три или большее число отростков: аксон и несколько дендритов. </a:t>
                      </a:r>
                      <a:endParaRPr lang="ru-RU" sz="2400" b="1" i="0" dirty="0"/>
                    </a:p>
                  </a:txBody>
                  <a:tcPr/>
                </a:tc>
              </a:tr>
              <a:tr h="2483625"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11649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0285" y="692696"/>
            <a:ext cx="136815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Тело нейрона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643805"/>
            <a:ext cx="136815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Аксон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19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1988840"/>
            <a:ext cx="9170842" cy="269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9763" y="2249273"/>
            <a:ext cx="158417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Тело клетки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9865" y="2797635"/>
            <a:ext cx="115212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Дендрит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814125"/>
            <a:ext cx="12961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Аксон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2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86" y="0"/>
            <a:ext cx="9154886" cy="6879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080" y="-562589"/>
            <a:ext cx="2745792" cy="943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060848"/>
            <a:ext cx="16561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Дендрит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204864"/>
            <a:ext cx="22322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Тело нейрона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2060848"/>
            <a:ext cx="172819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Аксон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16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569"/>
            <a:ext cx="9144000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1098995"/>
            <a:ext cx="187220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Дендриты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884294"/>
            <a:ext cx="165618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Тело клетки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972526"/>
            <a:ext cx="187220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Аксон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5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" y="865652"/>
            <a:ext cx="9124461" cy="50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5086" y="1588150"/>
            <a:ext cx="147687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Дендриты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Аксон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3" y="5125254"/>
            <a:ext cx="351165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Пирамидный нейрон (</a:t>
            </a:r>
            <a:r>
              <a:rPr lang="ru-RU" sz="2000" b="1" dirty="0" err="1" smtClean="0"/>
              <a:t>гиппокамп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129" y="5245068"/>
            <a:ext cx="280831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Грушевидный нейрон (кора мозжечка)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2636912"/>
            <a:ext cx="108012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Тело клетки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42385" y="4628808"/>
            <a:ext cx="1617647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Аксон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092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Функциональная классификация нейронов (в соответствии с их местом в рефлекторной дуге)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9566"/>
              </p:ext>
            </p:extLst>
          </p:nvPr>
        </p:nvGraphicFramePr>
        <p:xfrm>
          <a:off x="0" y="1988840"/>
          <a:ext cx="91440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effectLst/>
                        </a:rPr>
                        <a:t>Чувствительные (афферентные)</a:t>
                      </a:r>
                      <a:endParaRPr lang="ru-RU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Двигательные (эфферентные)</a:t>
                      </a:r>
                      <a:endParaRPr lang="ru-RU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Ассоциативные (вставочные)</a:t>
                      </a:r>
                      <a:endParaRPr lang="ru-RU" sz="28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Генерируют нервные импульсы под влиянием изменений внешней или внутренней</a:t>
                      </a:r>
                      <a:r>
                        <a:rPr lang="ru-RU" sz="2800" b="1" kern="1200" baseline="0" dirty="0" smtClean="0">
                          <a:effectLst/>
                        </a:rPr>
                        <a:t> среды.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Передают нервные импульсы на рабочие органы</a:t>
                      </a:r>
                      <a:r>
                        <a:rPr lang="ru-RU" sz="2800" b="1" kern="1200" baseline="0" dirty="0" smtClean="0">
                          <a:effectLst/>
                        </a:rPr>
                        <a:t> </a:t>
                      </a:r>
                      <a:r>
                        <a:rPr lang="ru-RU" sz="2800" b="1" kern="1200" dirty="0" smtClean="0">
                          <a:effectLst/>
                        </a:rPr>
                        <a:t>(скелетные мышцы, железы, кровеносные сосуды).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Осуществляют связи между нейронами.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86" y="10886"/>
            <a:ext cx="9133114" cy="6847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3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1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Нейроглия (</a:t>
            </a:r>
            <a:r>
              <a:rPr lang="ru-RU" sz="4800" b="1" dirty="0"/>
              <a:t>от греч. </a:t>
            </a:r>
            <a:r>
              <a:rPr lang="en-US" sz="4800" b="1" dirty="0"/>
              <a:t>n</a:t>
            </a:r>
            <a:r>
              <a:rPr lang="en-US" sz="4800" b="1" dirty="0" smtClean="0"/>
              <a:t>euron</a:t>
            </a:r>
            <a:r>
              <a:rPr lang="ru-RU" sz="4800" b="1" dirty="0" smtClean="0"/>
              <a:t> - нерв </a:t>
            </a:r>
            <a:r>
              <a:rPr lang="ru-RU" sz="4800" b="1" dirty="0"/>
              <a:t>и </a:t>
            </a:r>
            <a:r>
              <a:rPr lang="en-US" sz="4800" b="1" dirty="0"/>
              <a:t>glia </a:t>
            </a:r>
            <a:r>
              <a:rPr lang="ru-RU" sz="4800" b="1" dirty="0"/>
              <a:t>- клей)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Функции: </a:t>
            </a:r>
          </a:p>
          <a:p>
            <a:pPr marL="0" indent="0">
              <a:buFontTx/>
              <a:buChar char="-"/>
            </a:pPr>
            <a:r>
              <a:rPr lang="ru-RU" sz="3600" b="1" dirty="0" smtClean="0"/>
              <a:t>опорная, </a:t>
            </a:r>
          </a:p>
          <a:p>
            <a:pPr marL="0" indent="0">
              <a:buFontTx/>
              <a:buChar char="-"/>
            </a:pPr>
            <a:r>
              <a:rPr lang="ru-RU" sz="3600" b="1" dirty="0" smtClean="0"/>
              <a:t>трофическая, </a:t>
            </a:r>
          </a:p>
          <a:p>
            <a:pPr marL="0" indent="0">
              <a:buFontTx/>
              <a:buChar char="-"/>
            </a:pPr>
            <a:r>
              <a:rPr lang="ru-RU" sz="3600" b="1" dirty="0" smtClean="0"/>
              <a:t>разграничительная, </a:t>
            </a:r>
          </a:p>
          <a:p>
            <a:pPr marL="0" indent="0">
              <a:buFontTx/>
              <a:buChar char="-"/>
            </a:pPr>
            <a:r>
              <a:rPr lang="ru-RU" sz="3600" b="1" dirty="0" smtClean="0"/>
              <a:t>барьерная, </a:t>
            </a:r>
          </a:p>
          <a:p>
            <a:pPr marL="0" indent="0">
              <a:buFontTx/>
              <a:buChar char="-"/>
            </a:pPr>
            <a:r>
              <a:rPr lang="ru-RU" sz="3600" b="1" dirty="0" smtClean="0"/>
              <a:t>секреторная,</a:t>
            </a:r>
          </a:p>
          <a:p>
            <a:pPr marL="0" indent="0">
              <a:buFontTx/>
              <a:buChar char="-"/>
            </a:pPr>
            <a:r>
              <a:rPr lang="ru-RU" sz="3600" b="1" dirty="0" smtClean="0"/>
              <a:t>защитная.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6100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Гистогенез нервной ткани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Нервная ткань развивается из дорсальной эктодермы.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8825"/>
            <a:ext cx="49911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2677" y="1983794"/>
            <a:ext cx="144016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нервная пластинка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2348880"/>
            <a:ext cx="1512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эктодерма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356992"/>
            <a:ext cx="144016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нервный желобок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88097"/>
            <a:ext cx="298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1). Нервная пластинка.</a:t>
            </a:r>
          </a:p>
          <a:p>
            <a:r>
              <a:rPr lang="ru-RU" sz="2400" b="1" dirty="0" smtClean="0"/>
              <a:t>2). Нервный желобок.</a:t>
            </a:r>
          </a:p>
          <a:p>
            <a:r>
              <a:rPr lang="ru-RU" sz="2400" b="1" dirty="0" smtClean="0"/>
              <a:t>3). Нервная трубка.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6488668"/>
            <a:ext cx="13681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энтодерма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6488668"/>
            <a:ext cx="9361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хорда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5229200"/>
            <a:ext cx="10801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нервная трубка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4869160"/>
            <a:ext cx="230425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кожная эктодерма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4509120"/>
            <a:ext cx="172819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ганглиозная</a:t>
            </a:r>
            <a:r>
              <a:rPr lang="ru-RU" b="1" dirty="0" smtClean="0"/>
              <a:t> пластинка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780928"/>
            <a:ext cx="15841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мезодерма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3356992"/>
            <a:ext cx="21957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кожная эктодерма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4221088"/>
            <a:ext cx="13681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энтодерма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3789040"/>
            <a:ext cx="24117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сомиты мезодермы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4221088"/>
            <a:ext cx="8640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хорда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6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Классификация нейроглии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44761"/>
              </p:ext>
            </p:extLst>
          </p:nvPr>
        </p:nvGraphicFramePr>
        <p:xfrm>
          <a:off x="0" y="1412875"/>
          <a:ext cx="9144000" cy="54451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87824"/>
                <a:gridCol w="2016224"/>
                <a:gridCol w="4139952"/>
              </a:tblGrid>
              <a:tr h="7191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Нейроглия ЦНС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Нейроглия ПНС</a:t>
                      </a:r>
                      <a:endParaRPr lang="ru-RU" sz="3600" dirty="0"/>
                    </a:p>
                  </a:txBody>
                  <a:tcPr/>
                </a:tc>
              </a:tr>
              <a:tr h="58218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Макроглия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Микроглия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 </a:t>
                      </a:r>
                      <a:r>
                        <a:rPr lang="ru-RU" sz="2800" b="1" dirty="0" err="1" smtClean="0"/>
                        <a:t>Нейролеммоциты</a:t>
                      </a:r>
                      <a:endParaRPr lang="ru-RU" sz="2800" b="1" dirty="0"/>
                    </a:p>
                  </a:txBody>
                  <a:tcPr/>
                </a:tc>
              </a:tr>
              <a:tr h="106162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 </a:t>
                      </a:r>
                      <a:r>
                        <a:rPr lang="ru-RU" sz="2800" b="1" dirty="0" err="1" smtClean="0"/>
                        <a:t>Эпендимная</a:t>
                      </a:r>
                      <a:r>
                        <a:rPr lang="ru-RU" sz="2800" b="1" dirty="0" smtClean="0"/>
                        <a:t> глия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 Мантийные глиоциты (глиоциты ганглиев)</a:t>
                      </a:r>
                      <a:endParaRPr lang="ru-RU" sz="2800" b="1" dirty="0"/>
                    </a:p>
                  </a:txBody>
                  <a:tcPr/>
                </a:tc>
              </a:tr>
              <a:tr h="249996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 </a:t>
                      </a:r>
                      <a:r>
                        <a:rPr lang="ru-RU" sz="2800" b="1" dirty="0" err="1" smtClean="0"/>
                        <a:t>Астроглия</a:t>
                      </a:r>
                      <a:r>
                        <a:rPr lang="ru-RU" sz="2800" b="1" dirty="0" smtClean="0"/>
                        <a:t>: волокнистая (фиброзная) и протоплазматическая.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58218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 </a:t>
                      </a:r>
                      <a:r>
                        <a:rPr lang="ru-RU" sz="2400" b="1" dirty="0" err="1" smtClean="0"/>
                        <a:t>Олигодендроглия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59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159" cy="15567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Эпендимная глия (от </a:t>
            </a:r>
            <a:r>
              <a:rPr lang="ru-RU" sz="4000" b="1" dirty="0"/>
              <a:t>греч.  </a:t>
            </a:r>
            <a:r>
              <a:rPr lang="en-US" sz="4000" b="1" dirty="0" err="1" smtClean="0"/>
              <a:t>ependyma</a:t>
            </a:r>
            <a:r>
              <a:rPr lang="ru-RU" sz="4000" b="1" dirty="0" smtClean="0"/>
              <a:t> -  верхняя </a:t>
            </a:r>
            <a:r>
              <a:rPr lang="ru-RU" sz="4000" b="1" dirty="0"/>
              <a:t>одежда, т.е. выстилка)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Выстилает </a:t>
            </a:r>
            <a:r>
              <a:rPr lang="ru-RU" sz="5400" b="1" dirty="0"/>
              <a:t>желудочки головного мозга и </a:t>
            </a:r>
            <a:r>
              <a:rPr lang="ru-RU" sz="5400" b="1" dirty="0" smtClean="0"/>
              <a:t>центральный </a:t>
            </a:r>
            <a:r>
              <a:rPr lang="ru-RU" sz="5400" b="1" dirty="0"/>
              <a:t>канал спинного </a:t>
            </a:r>
            <a:r>
              <a:rPr lang="ru-RU" sz="5400" b="1" dirty="0" smtClean="0"/>
              <a:t>мозга, образует выстилки мозговых оболочек (</a:t>
            </a:r>
            <a:r>
              <a:rPr lang="ru-RU" sz="5400" b="1" dirty="0" err="1" smtClean="0"/>
              <a:t>менинготелий</a:t>
            </a:r>
            <a:r>
              <a:rPr lang="ru-RU" sz="5400" b="1" dirty="0" smtClean="0"/>
              <a:t>).</a:t>
            </a:r>
            <a:endParaRPr lang="ru-RU" sz="5400" b="1" dirty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591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Функции </a:t>
            </a:r>
            <a:r>
              <a:rPr lang="ru-RU" b="1" dirty="0" err="1"/>
              <a:t>эпендимной</a:t>
            </a:r>
            <a:r>
              <a:rPr lang="ru-RU" b="1" dirty="0"/>
              <a:t> </a:t>
            </a:r>
            <a:r>
              <a:rPr lang="ru-RU" b="1" dirty="0" err="1" smtClean="0"/>
              <a:t>глии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1). Опорная </a:t>
            </a:r>
            <a:r>
              <a:rPr lang="ru-RU" sz="4000" b="1" dirty="0"/>
              <a:t>(за счет базальных отростков</a:t>
            </a:r>
            <a:r>
              <a:rPr lang="ru-RU" sz="4000" b="1" dirty="0" smtClean="0"/>
              <a:t>).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/>
              <a:t>2) Участвует в образование </a:t>
            </a:r>
            <a:r>
              <a:rPr lang="ru-RU" sz="4000" b="1" dirty="0"/>
              <a:t>барьеров:</a:t>
            </a:r>
          </a:p>
          <a:p>
            <a:pPr marL="0" lvl="0" indent="0">
              <a:buNone/>
            </a:pPr>
            <a:r>
              <a:rPr lang="ru-RU" sz="4000" b="1" dirty="0" smtClean="0"/>
              <a:t> а). </a:t>
            </a:r>
            <a:r>
              <a:rPr lang="ru-RU" sz="4000" b="1" dirty="0" err="1" smtClean="0"/>
              <a:t>нейро-ликворного</a:t>
            </a:r>
            <a:r>
              <a:rPr lang="ru-RU" sz="4000" b="1" dirty="0" smtClean="0"/>
              <a:t>; </a:t>
            </a:r>
          </a:p>
          <a:p>
            <a:pPr marL="0" lvl="0" indent="0">
              <a:buNone/>
            </a:pPr>
            <a:r>
              <a:rPr lang="ru-RU" sz="4000" b="1" dirty="0" smtClean="0"/>
              <a:t>б). гемато-</a:t>
            </a:r>
            <a:r>
              <a:rPr lang="ru-RU" sz="4000" b="1" dirty="0" err="1" smtClean="0"/>
              <a:t>ликворного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/>
              <a:t>3). Осуществляет  ультрафильтрацию </a:t>
            </a:r>
            <a:r>
              <a:rPr lang="ru-RU" sz="4000" b="1" dirty="0"/>
              <a:t>компонентов </a:t>
            </a:r>
            <a:r>
              <a:rPr lang="ru-RU" sz="4000" b="1" dirty="0" smtClean="0"/>
              <a:t>СМЖ.</a:t>
            </a:r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96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Состоит из  </a:t>
            </a:r>
            <a:r>
              <a:rPr lang="ru-RU" sz="3600" b="1" dirty="0"/>
              <a:t>клеток кубической или цилиндрической формы, образующие пласт типа эпителия.</a:t>
            </a:r>
          </a:p>
          <a:p>
            <a:endParaRPr lang="ru-RU" sz="36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17" y="1682796"/>
            <a:ext cx="7026966" cy="52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3022201"/>
            <a:ext cx="25922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Клетки эпендимы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060848"/>
            <a:ext cx="331236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Центральный канал спинного мозга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4479" y="6088902"/>
            <a:ext cx="144016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Спинной мозг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37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886" y="0"/>
            <a:ext cx="9154886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60032" cy="30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75" y="1628800"/>
            <a:ext cx="4057026" cy="32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63305"/>
            <a:ext cx="17281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Эпендимоциты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55606" y="3454476"/>
            <a:ext cx="18002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Эпендимоциты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283779"/>
            <a:ext cx="23762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Центральный канал спинного мозга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140303"/>
            <a:ext cx="194421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Эпендимоциты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4268" y="4437112"/>
            <a:ext cx="19802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Эпендимоциты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2386306"/>
            <a:ext cx="227115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Полость желудочка головного мозга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5802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7200" b="1" dirty="0" smtClean="0"/>
              <a:t>Различают хороидные эпендимоциты </a:t>
            </a:r>
            <a:r>
              <a:rPr lang="ru-RU" sz="7200" b="1" dirty="0"/>
              <a:t>и танициты.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Хороидные </a:t>
            </a:r>
            <a:r>
              <a:rPr lang="ru-RU" b="1" dirty="0"/>
              <a:t>эпендимоциты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/>
              <a:t>Локализуются в участках образования СМЖ, т.е. в области сосудистых сплетений.</a:t>
            </a:r>
            <a:endParaRPr lang="ru-RU" sz="4000" b="1" dirty="0"/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r>
              <a:rPr lang="ru-RU" sz="4000" b="1" dirty="0" smtClean="0"/>
              <a:t>Покрывают </a:t>
            </a:r>
            <a:r>
              <a:rPr lang="ru-RU" sz="4000" b="1" dirty="0"/>
              <a:t>выпячивания мягкой мозговой оболочки, вдающиеся в просвет желудочков головного мозга (крыша </a:t>
            </a:r>
            <a:r>
              <a:rPr lang="en-US" sz="4000" b="1" dirty="0"/>
              <a:t>III </a:t>
            </a:r>
            <a:r>
              <a:rPr lang="ru-RU" sz="4000" b="1" dirty="0"/>
              <a:t>и </a:t>
            </a:r>
            <a:r>
              <a:rPr lang="en-US" sz="4000" b="1" dirty="0"/>
              <a:t>IV </a:t>
            </a:r>
            <a:r>
              <a:rPr lang="ru-RU" sz="4000" b="1" dirty="0" smtClean="0"/>
              <a:t>желудочков</a:t>
            </a:r>
            <a:r>
              <a:rPr lang="ru-RU" sz="4000" b="1" dirty="0"/>
              <a:t>, участки стенки боковых желудочков).</a:t>
            </a:r>
          </a:p>
        </p:txBody>
      </p:sp>
    </p:spTree>
    <p:extLst>
      <p:ext uri="{BB962C8B-B14F-4D97-AF65-F5344CB8AC3E}">
        <p14:creationId xmlns:p14="http://schemas.microsoft.com/office/powerpoint/2010/main" val="2883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0544"/>
            <a:ext cx="9127367" cy="613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908720"/>
            <a:ext cx="14401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Полость желудочка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32821"/>
            <a:ext cx="19442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Эпендимоциты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512792"/>
            <a:ext cx="19442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Эпендимоциты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08521" y="2589737"/>
            <a:ext cx="144016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Полость желудочка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18987" y="5589240"/>
            <a:ext cx="29523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Субарахноидальное пространство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2220405"/>
            <a:ext cx="1728192" cy="10618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b="1" dirty="0" smtClean="0"/>
              <a:t>Капилляры сосудистого сплетения</a:t>
            </a:r>
            <a:endParaRPr lang="ru-RU" sz="2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1979" y="4437112"/>
            <a:ext cx="165618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Мягкая мозговая оболочка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5943183"/>
            <a:ext cx="14401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Паутинная оболочка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1262663"/>
            <a:ext cx="13681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Нейроны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1" y="2712847"/>
            <a:ext cx="131995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Капилляр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6356" y="3428999"/>
            <a:ext cx="12601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Капилляр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98666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" y="0"/>
            <a:ext cx="9144000" cy="6974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/>
              <a:t>Эпендимоциты сосудистых сплетений входят в состав </a:t>
            </a:r>
            <a:r>
              <a:rPr lang="ru-RU" sz="4800" b="1" u="sng" dirty="0" err="1" smtClean="0"/>
              <a:t>гемато-ликворного</a:t>
            </a:r>
            <a:r>
              <a:rPr lang="ru-RU" sz="4800" b="1" u="sng" dirty="0" smtClean="0"/>
              <a:t> </a:t>
            </a:r>
            <a:r>
              <a:rPr lang="ru-RU" sz="4800" b="1" u="sng" dirty="0"/>
              <a:t>барьера </a:t>
            </a:r>
            <a:r>
              <a:rPr lang="ru-RU" sz="4800" b="1" dirty="0"/>
              <a:t>(барьера между кровью и СМЖ), через который </a:t>
            </a:r>
            <a:r>
              <a:rPr lang="ru-RU" sz="4800" b="1" dirty="0" smtClean="0"/>
              <a:t>происходит </a:t>
            </a:r>
            <a:r>
              <a:rPr lang="ru-RU" sz="4800" b="1" dirty="0"/>
              <a:t>ультрафильтрация крови с образованием СМЖ (около 500 мл/</a:t>
            </a:r>
            <a:r>
              <a:rPr lang="ru-RU" sz="4800" b="1" dirty="0" err="1"/>
              <a:t>сут</a:t>
            </a:r>
            <a:r>
              <a:rPr lang="ru-RU" sz="48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63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Компоненты гемато-</a:t>
            </a:r>
            <a:r>
              <a:rPr lang="ru-RU" b="1" dirty="0" err="1" smtClean="0"/>
              <a:t>ликворного</a:t>
            </a:r>
            <a:r>
              <a:rPr lang="ru-RU" b="1" dirty="0" smtClean="0"/>
              <a:t> барьера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3600" b="1" dirty="0" smtClean="0"/>
              <a:t>цитоплазма </a:t>
            </a:r>
            <a:r>
              <a:rPr lang="ru-RU" sz="3600" b="1" dirty="0" err="1" smtClean="0"/>
              <a:t>фенестрированных</a:t>
            </a:r>
            <a:r>
              <a:rPr lang="ru-RU" sz="3600" b="1" dirty="0" smtClean="0"/>
              <a:t> </a:t>
            </a:r>
            <a:r>
              <a:rPr lang="ru-RU" sz="3600" b="1" dirty="0"/>
              <a:t>эндотелиальных </a:t>
            </a:r>
            <a:r>
              <a:rPr lang="ru-RU" sz="3600" b="1" dirty="0" smtClean="0"/>
              <a:t>клеток</a:t>
            </a:r>
            <a:r>
              <a:rPr lang="ru-RU" sz="3600" b="1" dirty="0"/>
              <a:t>;</a:t>
            </a:r>
            <a:endParaRPr lang="ru-RU" sz="3600" b="1" dirty="0" smtClean="0"/>
          </a:p>
          <a:p>
            <a:pPr marL="514350" indent="-514350">
              <a:buAutoNum type="arabicParenR"/>
            </a:pPr>
            <a:r>
              <a:rPr lang="ru-RU" sz="3600" b="1" dirty="0" smtClean="0"/>
              <a:t> базальная мембрана эндотелия</a:t>
            </a:r>
            <a:r>
              <a:rPr lang="ru-RU" sz="3600" b="1" dirty="0"/>
              <a:t>;</a:t>
            </a:r>
            <a:endParaRPr lang="ru-RU" sz="3600" b="1" dirty="0" smtClean="0"/>
          </a:p>
          <a:p>
            <a:pPr marL="514350" indent="-514350">
              <a:buAutoNum type="arabicParenR"/>
            </a:pPr>
            <a:r>
              <a:rPr lang="ru-RU" sz="3600" b="1" dirty="0" smtClean="0"/>
              <a:t> рыхлая волокнистая </a:t>
            </a:r>
            <a:r>
              <a:rPr lang="ru-RU" sz="3600" b="1" dirty="0"/>
              <a:t>соединительную </a:t>
            </a:r>
            <a:r>
              <a:rPr lang="ru-RU" sz="3600" b="1" dirty="0" smtClean="0"/>
              <a:t>ткань</a:t>
            </a:r>
            <a:r>
              <a:rPr lang="ru-RU" sz="3600" b="1" dirty="0"/>
              <a:t>;</a:t>
            </a:r>
            <a:endParaRPr lang="ru-RU" sz="3600" b="1" dirty="0" smtClean="0"/>
          </a:p>
          <a:p>
            <a:pPr marL="514350" indent="-514350">
              <a:buAutoNum type="arabicParenR"/>
            </a:pPr>
            <a:r>
              <a:rPr lang="ru-RU" sz="3600" b="1" dirty="0" smtClean="0"/>
              <a:t> базальная мембрана эпендимы; </a:t>
            </a:r>
          </a:p>
          <a:p>
            <a:pPr marL="514350" indent="-514350">
              <a:buAutoNum type="arabicParenR"/>
            </a:pPr>
            <a:r>
              <a:rPr lang="ru-RU" sz="3600" b="1" dirty="0" smtClean="0"/>
              <a:t> </a:t>
            </a:r>
            <a:r>
              <a:rPr lang="ru-RU" sz="3600" b="1" dirty="0"/>
              <a:t>слой </a:t>
            </a:r>
            <a:r>
              <a:rPr lang="ru-RU" sz="3600" b="1" dirty="0" err="1"/>
              <a:t>эпендимных</a:t>
            </a:r>
            <a:r>
              <a:rPr lang="ru-RU" sz="3600" b="1" dirty="0"/>
              <a:t> клеток.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38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Гистогенез нервной ткани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69" y="1052736"/>
            <a:ext cx="599991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206" y="0"/>
            <a:ext cx="9144000" cy="144630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Танициты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Локализуются в латеральных </a:t>
            </a:r>
            <a:r>
              <a:rPr lang="ru-RU" sz="3600" b="1" dirty="0"/>
              <a:t>участках стенки </a:t>
            </a:r>
            <a:r>
              <a:rPr lang="en-US" sz="3600" b="1" dirty="0"/>
              <a:t>III </a:t>
            </a:r>
            <a:r>
              <a:rPr lang="ru-RU" sz="3600" b="1" dirty="0"/>
              <a:t>желудочка, </a:t>
            </a:r>
            <a:r>
              <a:rPr lang="ru-RU" sz="3600" b="1" dirty="0" err="1"/>
              <a:t>инфундибулярного</a:t>
            </a:r>
            <a:r>
              <a:rPr lang="ru-RU" sz="3600" b="1" dirty="0"/>
              <a:t> кармана, срединного возвышения.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Поглощают </a:t>
            </a:r>
            <a:r>
              <a:rPr lang="ru-RU" sz="3600" b="1" dirty="0"/>
              <a:t>вещества из СМЖ и транспортируют их по </a:t>
            </a:r>
            <a:r>
              <a:rPr lang="ru-RU" sz="3600" b="1" dirty="0" smtClean="0"/>
              <a:t>свое отростку </a:t>
            </a:r>
            <a:r>
              <a:rPr lang="ru-RU" sz="3600" b="1" dirty="0"/>
              <a:t>в просвет сосудов, обеспечивая тем самым связь между </a:t>
            </a:r>
            <a:r>
              <a:rPr lang="ru-RU" sz="3600" b="1" dirty="0" smtClean="0"/>
              <a:t>СПЖ </a:t>
            </a:r>
            <a:r>
              <a:rPr lang="ru-RU" sz="3600" b="1" dirty="0"/>
              <a:t>в просвете желудочков мозга и кровью.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2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751" y="-11875"/>
            <a:ext cx="9167751" cy="6869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4549"/>
            <a:ext cx="6242592" cy="34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5034" y="4738735"/>
            <a:ext cx="223224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таницит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4123182"/>
            <a:ext cx="201622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олость третьего желудочка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708920"/>
            <a:ext cx="176895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г</a:t>
            </a:r>
            <a:r>
              <a:rPr lang="ru-RU" sz="2000" b="1" dirty="0" err="1" smtClean="0"/>
              <a:t>емокапилляр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92907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65" y="0"/>
            <a:ext cx="9172465" cy="12687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Астроглия</a:t>
            </a:r>
            <a:r>
              <a:rPr lang="ru-RU" b="1" dirty="0"/>
              <a:t> (от греч. </a:t>
            </a:r>
            <a:r>
              <a:rPr lang="en-US" b="1" dirty="0" err="1"/>
              <a:t>astra</a:t>
            </a:r>
            <a:r>
              <a:rPr lang="en-US" b="1" dirty="0"/>
              <a:t> </a:t>
            </a:r>
            <a:r>
              <a:rPr lang="ru-RU" b="1" dirty="0"/>
              <a:t>- звезда и </a:t>
            </a:r>
            <a:r>
              <a:rPr lang="en-US" b="1" dirty="0"/>
              <a:t>glia </a:t>
            </a:r>
            <a:r>
              <a:rPr lang="ru-RU" b="1" dirty="0"/>
              <a:t>- клей)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492896"/>
            <a:ext cx="2808312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Волокнистые (фиброзные) </a:t>
            </a:r>
            <a:r>
              <a:rPr lang="ru-RU" sz="2000" b="1" dirty="0" err="1" smtClean="0">
                <a:solidFill>
                  <a:srgbClr val="00B0F0"/>
                </a:solidFill>
              </a:rPr>
              <a:t>астроциты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2492896"/>
            <a:ext cx="3024336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Протоплазматические  </a:t>
            </a:r>
            <a:r>
              <a:rPr lang="ru-RU" sz="2000" b="1" dirty="0" err="1" smtClean="0">
                <a:solidFill>
                  <a:srgbClr val="00B0F0"/>
                </a:solidFill>
              </a:rPr>
              <a:t>астроциты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861048"/>
            <a:ext cx="2808312" cy="1944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Обнаруживаются в составе белого вещества головного и спинного мозга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933056"/>
            <a:ext cx="3024336" cy="18722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Обнаруживаются в составе серого вещества головного и спинного мозга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556792"/>
            <a:ext cx="3024336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B0F0"/>
                </a:solidFill>
              </a:rPr>
              <a:t>Астроциты</a:t>
            </a:r>
            <a:endParaRPr lang="ru-RU" sz="2800" b="1" dirty="0">
              <a:solidFill>
                <a:srgbClr val="00B0F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35796" y="2060848"/>
            <a:ext cx="684076" cy="341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080" y="2062876"/>
            <a:ext cx="792088" cy="339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55776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0"/>
          </p:cNvCxnSpPr>
          <p:nvPr/>
        </p:nvCxnSpPr>
        <p:spPr>
          <a:xfrm>
            <a:off x="7236296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Волокнистые </a:t>
            </a:r>
            <a:r>
              <a:rPr lang="ru-RU" b="1" dirty="0"/>
              <a:t>(фиброзные) </a:t>
            </a:r>
            <a:r>
              <a:rPr lang="ru-RU" b="1" dirty="0" err="1"/>
              <a:t>астроциты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68" y="1412777"/>
            <a:ext cx="5013637" cy="54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1772816"/>
            <a:ext cx="266429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Периваскулярная ножка астроцита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6211669"/>
            <a:ext cx="370841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Периваскулярная ножка астроцита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005064"/>
            <a:ext cx="10801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Тело клетки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5971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Протоплазматические  </a:t>
            </a:r>
            <a:r>
              <a:rPr lang="ru-RU" b="1" dirty="0" err="1"/>
              <a:t>астроциты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03472"/>
            <a:ext cx="5142245" cy="545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3068960"/>
            <a:ext cx="10801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Тело клетки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3284984"/>
            <a:ext cx="11161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Отростки клетки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1557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Функции </a:t>
            </a:r>
            <a:r>
              <a:rPr lang="ru-RU" b="1" dirty="0" err="1" smtClean="0"/>
              <a:t>астроцитов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/>
              <a:t>1). Опорная.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Функции </a:t>
            </a:r>
            <a:r>
              <a:rPr lang="ru-RU" b="1" dirty="0" err="1" smtClean="0"/>
              <a:t>астроцитов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b="1" dirty="0" smtClean="0"/>
              <a:t>2). Участвует в образовании </a:t>
            </a:r>
            <a:r>
              <a:rPr lang="ru-RU" sz="4800" b="1" u="sng" dirty="0" smtClean="0"/>
              <a:t>периваскулярных пограничных мембран</a:t>
            </a:r>
            <a:r>
              <a:rPr lang="ru-RU" sz="4800" b="1" dirty="0"/>
              <a:t> </a:t>
            </a:r>
            <a:r>
              <a:rPr lang="ru-RU" sz="4800" b="1" dirty="0" smtClean="0"/>
              <a:t>уплощенными </a:t>
            </a:r>
            <a:r>
              <a:rPr lang="ru-RU" sz="4800" b="1" dirty="0"/>
              <a:t>концевыми участками отростков, которые охватывают снаружи </a:t>
            </a:r>
            <a:r>
              <a:rPr lang="ru-RU" sz="4800" b="1" dirty="0" smtClean="0"/>
              <a:t>капилляры</a:t>
            </a:r>
            <a:r>
              <a:rPr lang="ru-RU" sz="4800" b="1" dirty="0"/>
              <a:t>,  формируя  основу </a:t>
            </a:r>
            <a:r>
              <a:rPr lang="ru-RU" sz="4800" b="1" u="sng" dirty="0" err="1"/>
              <a:t>гемато-энцефалического</a:t>
            </a:r>
            <a:r>
              <a:rPr lang="ru-RU" sz="4800" b="1" u="sng" dirty="0"/>
              <a:t>  барьера  (ГЭБ)</a:t>
            </a:r>
            <a:r>
              <a:rPr lang="ru-RU" sz="48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Функции </a:t>
            </a:r>
            <a:r>
              <a:rPr lang="ru-RU" b="1" dirty="0" err="1" smtClean="0"/>
              <a:t>астроцитов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ГЭБ </a:t>
            </a:r>
            <a:r>
              <a:rPr lang="ru-RU" b="1" dirty="0"/>
              <a:t>отделяет нейроны ЦНС от крови и тканей внутренней среды </a:t>
            </a:r>
            <a:r>
              <a:rPr lang="ru-RU" b="1" dirty="0" smtClean="0"/>
              <a:t>и включает</a:t>
            </a:r>
            <a:r>
              <a:rPr lang="ru-RU" b="1" dirty="0"/>
              <a:t>:</a:t>
            </a:r>
          </a:p>
          <a:p>
            <a:pPr marL="0" lvl="0" indent="0">
              <a:buNone/>
            </a:pPr>
            <a:r>
              <a:rPr lang="ru-RU" b="1" dirty="0" smtClean="0"/>
              <a:t>-эндотелий </a:t>
            </a:r>
            <a:r>
              <a:rPr lang="ru-RU" b="1" dirty="0"/>
              <a:t>капилляров, клетки которого связаны плотными </a:t>
            </a:r>
            <a:r>
              <a:rPr lang="ru-RU" b="1" dirty="0" smtClean="0"/>
              <a:t>соединениями; </a:t>
            </a:r>
          </a:p>
          <a:p>
            <a:pPr marL="0" lvl="0" indent="0">
              <a:buNone/>
            </a:pPr>
            <a:r>
              <a:rPr lang="ru-RU" b="1" dirty="0" smtClean="0"/>
              <a:t>-базальную </a:t>
            </a:r>
            <a:r>
              <a:rPr lang="ru-RU" b="1" dirty="0"/>
              <a:t>мембрану </a:t>
            </a:r>
            <a:r>
              <a:rPr lang="ru-RU" b="1" dirty="0" smtClean="0"/>
              <a:t>капилляров;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-</a:t>
            </a:r>
            <a:r>
              <a:rPr lang="ru-RU" b="1" dirty="0" err="1" smtClean="0"/>
              <a:t>периваскулярную</a:t>
            </a:r>
            <a:r>
              <a:rPr lang="ru-RU" b="1" dirty="0" smtClean="0"/>
              <a:t> </a:t>
            </a:r>
            <a:r>
              <a:rPr lang="ru-RU" b="1" dirty="0"/>
              <a:t>мембрану,  образованную  уплощенными  </a:t>
            </a:r>
            <a:r>
              <a:rPr lang="ru-RU" b="1" dirty="0" smtClean="0"/>
              <a:t>отростками </a:t>
            </a:r>
            <a:r>
              <a:rPr lang="ru-RU" b="1" dirty="0" err="1" smtClean="0"/>
              <a:t>астроцитов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6" y="-32010"/>
            <a:ext cx="9176216" cy="689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2827851"/>
            <a:ext cx="18722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Астроцит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605879"/>
            <a:ext cx="144016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Нейрон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64188" y="6325275"/>
            <a:ext cx="22322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Гемокапилляр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772816"/>
            <a:ext cx="273630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Периваскулярная ножка астроцита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66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3). </a:t>
            </a:r>
            <a:r>
              <a:rPr lang="ru-RU" sz="4000" b="1" dirty="0"/>
              <a:t>О</a:t>
            </a:r>
            <a:r>
              <a:rPr lang="ru-RU" sz="4000" b="1" dirty="0" smtClean="0"/>
              <a:t>бразование </a:t>
            </a:r>
            <a:r>
              <a:rPr lang="ru-RU" sz="4000" b="1" dirty="0"/>
              <a:t>(совместно с другими элементами </a:t>
            </a:r>
            <a:r>
              <a:rPr lang="ru-RU" sz="4000" b="1" dirty="0" err="1" smtClean="0"/>
              <a:t>глии</a:t>
            </a:r>
            <a:r>
              <a:rPr lang="ru-RU" sz="4000" b="1" dirty="0" smtClean="0"/>
              <a:t>) поверхностной </a:t>
            </a:r>
            <a:r>
              <a:rPr lang="ru-RU" sz="4000" b="1" dirty="0"/>
              <a:t>пограничной глиальной мембраны (краевой </a:t>
            </a:r>
            <a:r>
              <a:rPr lang="ru-RU" sz="4000" b="1" dirty="0" err="1"/>
              <a:t>глии</a:t>
            </a:r>
            <a:r>
              <a:rPr lang="ru-RU" sz="4000" b="1" dirty="0"/>
              <a:t>) </a:t>
            </a:r>
            <a:r>
              <a:rPr lang="ru-RU" sz="4000" b="1" dirty="0" smtClean="0"/>
              <a:t>мозга и пограничной глиальной </a:t>
            </a:r>
            <a:r>
              <a:rPr lang="ru-RU" sz="4000" b="1" dirty="0"/>
              <a:t>мембраны под слоем эпендимы, участвующей в образовании </a:t>
            </a:r>
            <a:r>
              <a:rPr lang="ru-RU" sz="4000" b="1" dirty="0" err="1" smtClean="0"/>
              <a:t>нейро-ликворного</a:t>
            </a:r>
            <a:r>
              <a:rPr lang="ru-RU" sz="4000" b="1" dirty="0" smtClean="0"/>
              <a:t>  барьера.</a:t>
            </a:r>
            <a:r>
              <a:rPr lang="ru-RU" sz="4000" b="1" dirty="0"/>
              <a:t>	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98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52803" cy="579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332656"/>
            <a:ext cx="144016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НЕРВНАЯ ТРУБКА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476672"/>
            <a:ext cx="22677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Нефрогонотом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45224"/>
            <a:ext cx="241176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Париетальный листок </a:t>
            </a:r>
            <a:r>
              <a:rPr lang="ru-RU" sz="2000" b="1" dirty="0" err="1" smtClean="0"/>
              <a:t>спланхнотома</a:t>
            </a:r>
            <a:r>
              <a:rPr lang="ru-RU" sz="2000" b="1" dirty="0" smtClean="0"/>
              <a:t> мезодермы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517232"/>
            <a:ext cx="100585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Хорда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5445224"/>
            <a:ext cx="241176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Висцеральный листок </a:t>
            </a:r>
            <a:r>
              <a:rPr lang="ru-RU" sz="2000" b="1" dirty="0" err="1" smtClean="0"/>
              <a:t>спланхнотома</a:t>
            </a:r>
            <a:r>
              <a:rPr lang="ru-RU" sz="2000" b="1" dirty="0" smtClean="0"/>
              <a:t> мезодермы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69523" y="476672"/>
            <a:ext cx="102463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Сомит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548680"/>
            <a:ext cx="107753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Сомит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4). Изолирующая - образование </a:t>
            </a:r>
            <a:r>
              <a:rPr lang="ru-RU" sz="4800" b="1" dirty="0" err="1" smtClean="0"/>
              <a:t>перинейрональных</a:t>
            </a:r>
            <a:r>
              <a:rPr lang="ru-RU" sz="4800" b="1" dirty="0" smtClean="0"/>
              <a:t> </a:t>
            </a:r>
            <a:r>
              <a:rPr lang="ru-RU" sz="4800" b="1" dirty="0"/>
              <a:t>оболочек, окружающих тела </a:t>
            </a:r>
            <a:r>
              <a:rPr lang="ru-RU" sz="4800" b="1" dirty="0" smtClean="0"/>
              <a:t>нейронов </a:t>
            </a:r>
            <a:r>
              <a:rPr lang="ru-RU" sz="4800" b="1" dirty="0"/>
              <a:t>и области </a:t>
            </a:r>
            <a:r>
              <a:rPr lang="ru-RU" sz="4800" b="1" dirty="0" smtClean="0"/>
              <a:t>синапсов. 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8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5). </a:t>
            </a:r>
            <a:r>
              <a:rPr lang="ru-RU" sz="4800" b="1" dirty="0"/>
              <a:t>М</a:t>
            </a:r>
            <a:r>
              <a:rPr lang="ru-RU" sz="4800" b="1" dirty="0" smtClean="0"/>
              <a:t>етаболическая </a:t>
            </a:r>
            <a:r>
              <a:rPr lang="ru-RU" sz="4800" b="1" dirty="0"/>
              <a:t>и </a:t>
            </a:r>
            <a:r>
              <a:rPr lang="ru-RU" sz="4800" b="1" dirty="0" smtClean="0"/>
              <a:t>регуляторная.</a:t>
            </a:r>
          </a:p>
        </p:txBody>
      </p:sp>
    </p:spTree>
    <p:extLst>
      <p:ext uri="{BB962C8B-B14F-4D97-AF65-F5344CB8AC3E}">
        <p14:creationId xmlns:p14="http://schemas.microsoft.com/office/powerpoint/2010/main" val="698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5). Защитная </a:t>
            </a:r>
            <a:r>
              <a:rPr lang="ru-RU" sz="5400" b="1" dirty="0"/>
              <a:t>(фагоцитарная, иммунная и </a:t>
            </a:r>
            <a:r>
              <a:rPr lang="ru-RU" sz="5400" b="1" dirty="0" smtClean="0"/>
              <a:t>репаративная).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98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Олигодендроглия </a:t>
            </a:r>
            <a:r>
              <a:rPr lang="ru-RU" sz="3200" b="1" dirty="0"/>
              <a:t>(от греч. </a:t>
            </a:r>
            <a:r>
              <a:rPr lang="en-US" sz="3200" b="1" dirty="0" err="1"/>
              <a:t>oligo</a:t>
            </a:r>
            <a:r>
              <a:rPr lang="en-US" sz="3200" b="1" dirty="0"/>
              <a:t> </a:t>
            </a:r>
            <a:r>
              <a:rPr lang="ru-RU" sz="3200" b="1" dirty="0"/>
              <a:t>- мало, </a:t>
            </a:r>
            <a:r>
              <a:rPr lang="en-US" sz="3200" b="1" dirty="0" err="1"/>
              <a:t>dendron</a:t>
            </a:r>
            <a:r>
              <a:rPr lang="en-US" sz="3200" b="1" dirty="0"/>
              <a:t> </a:t>
            </a:r>
            <a:r>
              <a:rPr lang="ru-RU" sz="3200" b="1" dirty="0"/>
              <a:t>- дерево и </a:t>
            </a:r>
            <a:r>
              <a:rPr lang="en-US" sz="3200" b="1" dirty="0"/>
              <a:t>glia </a:t>
            </a:r>
            <a:r>
              <a:rPr lang="ru-RU" sz="3200" b="1" dirty="0"/>
              <a:t>- клей, т.е. глия с малым количеством отростков)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Входит в состав нервных волокон и нервных окончаний. </a:t>
            </a:r>
          </a:p>
          <a:p>
            <a:pPr marL="0" indent="0">
              <a:buNone/>
            </a:pPr>
            <a:r>
              <a:rPr lang="ru-RU" b="1" dirty="0" smtClean="0"/>
              <a:t>Присутствуют </a:t>
            </a:r>
            <a:r>
              <a:rPr lang="ru-RU" b="1" dirty="0"/>
              <a:t>как в сером, так и в белом веществе.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сером </a:t>
            </a:r>
            <a:r>
              <a:rPr lang="ru-RU" b="1" dirty="0"/>
              <a:t>веществе </a:t>
            </a:r>
            <a:r>
              <a:rPr lang="ru-RU" b="1" dirty="0" smtClean="0"/>
              <a:t>локализуются </a:t>
            </a:r>
            <a:r>
              <a:rPr lang="ru-RU" b="1" dirty="0"/>
              <a:t>вблизи перикарионов. </a:t>
            </a: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/>
              <a:t>В </a:t>
            </a:r>
            <a:r>
              <a:rPr lang="ru-RU" b="1" u="sng" dirty="0"/>
              <a:t>белом веществе их отростки образуют миелиновый слой в миелиновых нервных </a:t>
            </a:r>
            <a:r>
              <a:rPr lang="ru-RU" b="1" u="sng" dirty="0" smtClean="0"/>
              <a:t>волокнах ЦНС. Один </a:t>
            </a:r>
            <a:r>
              <a:rPr lang="ru-RU" b="1" u="sng" dirty="0"/>
              <a:t>олигодендроглиоцит может участвовать в миелинизации нескольких </a:t>
            </a:r>
            <a:r>
              <a:rPr lang="ru-RU" b="1" u="sng" dirty="0" smtClean="0"/>
              <a:t>аксонов.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5947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657" y="-21771"/>
            <a:ext cx="9176657" cy="6879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23" y="-10886"/>
            <a:ext cx="45342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1268760"/>
            <a:ext cx="280831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Олигодендроглиоцит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861048"/>
            <a:ext cx="10801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Нервные волокна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3763" y="5373216"/>
            <a:ext cx="11521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Нервные волокна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507379"/>
            <a:ext cx="104411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Аксон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51073" y="3670894"/>
            <a:ext cx="142048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Цитоплазма ОДГ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79" y="5445224"/>
            <a:ext cx="167967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Цитоплазма ОДГ</a:t>
            </a:r>
          </a:p>
        </p:txBody>
      </p:sp>
    </p:spTree>
    <p:extLst>
      <p:ext uri="{BB962C8B-B14F-4D97-AF65-F5344CB8AC3E}">
        <p14:creationId xmlns:p14="http://schemas.microsoft.com/office/powerpoint/2010/main" val="1461903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Микроглия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5400" b="1" dirty="0" smtClean="0"/>
              <a:t>Развиваются из моноцитов </a:t>
            </a:r>
            <a:r>
              <a:rPr lang="ru-RU" sz="5400" b="1" dirty="0"/>
              <a:t>(или периваскулярных макрофагов мозга) и относятся к </a:t>
            </a:r>
            <a:r>
              <a:rPr lang="ru-RU" sz="5400" b="1" dirty="0" smtClean="0"/>
              <a:t>системе мононуклеарных фагоцитов.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9092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48" y="0"/>
            <a:ext cx="9258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132856"/>
            <a:ext cx="229776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Клетка микроглии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9824" y="2190055"/>
            <a:ext cx="158417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Нейрон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00880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943"/>
            <a:ext cx="9143999" cy="599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38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Глия периферической нервной системы (периферическая нейроглия)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32856"/>
            <a:ext cx="3240360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ейролеммоциты </a:t>
            </a:r>
            <a:r>
              <a:rPr lang="ru-RU" sz="2400" b="1" dirty="0"/>
              <a:t>(</a:t>
            </a:r>
            <a:r>
              <a:rPr lang="ru-RU" sz="2400" b="1" dirty="0" err="1"/>
              <a:t>шванновские</a:t>
            </a:r>
            <a:r>
              <a:rPr lang="ru-RU" sz="2400" b="1" dirty="0"/>
              <a:t> клетки)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132856"/>
            <a:ext cx="3024336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</a:t>
            </a:r>
            <a:r>
              <a:rPr lang="ru-RU" sz="2400" b="1" dirty="0" smtClean="0"/>
              <a:t>лиоциты  </a:t>
            </a:r>
            <a:r>
              <a:rPr lang="ru-RU" sz="2400" b="1" dirty="0"/>
              <a:t>ганглиев (мантийные глиоциты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484784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1484784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3717032"/>
            <a:ext cx="3744416" cy="18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</a:t>
            </a:r>
            <a:r>
              <a:rPr lang="ru-RU" sz="2400" b="1" dirty="0" smtClean="0"/>
              <a:t>ормируют </a:t>
            </a:r>
            <a:r>
              <a:rPr lang="ru-RU" sz="2400" b="1" dirty="0"/>
              <a:t>оболочки отростков нервных клеток в нервных волокнах периферической нервной системы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717032"/>
            <a:ext cx="3024336" cy="18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</a:t>
            </a:r>
            <a:r>
              <a:rPr lang="ru-RU" sz="2400" b="1" dirty="0" smtClean="0"/>
              <a:t>кружают </a:t>
            </a:r>
            <a:r>
              <a:rPr lang="ru-RU" sz="2400" b="1" dirty="0"/>
              <a:t>тела нейронов в нервных узлах и участвуют в обмене веществ нейронов.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11760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16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36" y="6559"/>
            <a:ext cx="9183436" cy="68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700808"/>
            <a:ext cx="273630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Межузловые перехваты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92753" y="2780928"/>
            <a:ext cx="14437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Аксон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6522" y="5144587"/>
            <a:ext cx="278557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Нейролеммоцит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5517232"/>
            <a:ext cx="23719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Миелиновая оболочка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437112"/>
            <a:ext cx="261067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Ядро </a:t>
            </a:r>
            <a:r>
              <a:rPr lang="ru-RU" sz="2400" b="1" dirty="0" err="1" smtClean="0"/>
              <a:t>нейролеммоцита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0631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4" y="0"/>
            <a:ext cx="82075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169168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Нервная трубка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15808" y="1844824"/>
            <a:ext cx="172819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Эктодерма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136815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Сомиты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11752" y="5733256"/>
            <a:ext cx="223224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Пресомитная</a:t>
            </a:r>
            <a:r>
              <a:rPr lang="ru-RU" sz="2400" b="1" dirty="0" smtClean="0"/>
              <a:t> мезодерма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9" y="0"/>
            <a:ext cx="9185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661248"/>
            <a:ext cx="151216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Аксон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38534" y="5609766"/>
            <a:ext cx="4536504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/>
              <a:t>Псевдоуниполярный</a:t>
            </a:r>
            <a:r>
              <a:rPr lang="ru-RU" sz="2600" b="1" dirty="0" smtClean="0"/>
              <a:t> нейрон спинномозгового узла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2714" y="1916832"/>
            <a:ext cx="216024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Мантийные глиоциты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48680"/>
            <a:ext cx="352839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Задние корешки ганглиев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0552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Нервные волокна – это отростки </a:t>
            </a:r>
            <a:r>
              <a:rPr lang="ru-RU" sz="3200" b="1" dirty="0"/>
              <a:t>нервных клеток, покрытые глиальными оболочками.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207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b="1" dirty="0" smtClean="0"/>
              <a:t>По </a:t>
            </a:r>
            <a:r>
              <a:rPr lang="ru-RU" sz="4400" b="1" dirty="0"/>
              <a:t>строению оболочек различают </a:t>
            </a:r>
            <a:r>
              <a:rPr lang="ru-RU" sz="4400" b="1" u="sng" dirty="0"/>
              <a:t>миелиновые и </a:t>
            </a:r>
            <a:r>
              <a:rPr lang="ru-RU" sz="4400" b="1" u="sng" dirty="0" smtClean="0"/>
              <a:t>безмиелиновые </a:t>
            </a:r>
            <a:r>
              <a:rPr lang="ru-RU" sz="4400" b="1" u="sng" dirty="0"/>
              <a:t>нервные </a:t>
            </a:r>
            <a:r>
              <a:rPr lang="ru-RU" sz="4400" b="1" u="sng" dirty="0" smtClean="0"/>
              <a:t>волокна</a:t>
            </a:r>
            <a:r>
              <a:rPr lang="ru-RU" sz="4400" b="1" dirty="0" smtClean="0"/>
              <a:t>. </a:t>
            </a:r>
          </a:p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В ЦНС оболочки </a:t>
            </a:r>
            <a:r>
              <a:rPr lang="ru-RU" sz="4400" b="1" dirty="0"/>
              <a:t>отростков нейронов образуют </a:t>
            </a:r>
            <a:r>
              <a:rPr lang="ru-RU" sz="4400" b="1" u="sng" dirty="0"/>
              <a:t>отростки </a:t>
            </a:r>
            <a:r>
              <a:rPr lang="ru-RU" sz="4400" b="1" u="sng" dirty="0" err="1"/>
              <a:t>олигодендроглиоцитов</a:t>
            </a:r>
            <a:r>
              <a:rPr lang="ru-RU" sz="4400" b="1" dirty="0"/>
              <a:t>, а в периферической — </a:t>
            </a:r>
            <a:r>
              <a:rPr lang="ru-RU" sz="4400" b="1" u="sng" dirty="0" err="1"/>
              <a:t>нейролеммоциты</a:t>
            </a:r>
            <a:r>
              <a:rPr lang="ru-RU" sz="4400" b="1" u="sng" dirty="0" smtClean="0"/>
              <a:t>.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3060914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Безмиелиновые </a:t>
            </a:r>
            <a:r>
              <a:rPr lang="ru-RU" b="1" dirty="0"/>
              <a:t>нервные волокна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У </a:t>
            </a:r>
            <a:r>
              <a:rPr lang="ru-RU" sz="4000" b="1" dirty="0"/>
              <a:t>взрослого </a:t>
            </a:r>
            <a:r>
              <a:rPr lang="ru-RU" sz="4000" b="1" dirty="0" smtClean="0"/>
              <a:t>располагаются в </a:t>
            </a:r>
            <a:r>
              <a:rPr lang="ru-RU" sz="4000" b="1" dirty="0"/>
              <a:t>составе вегетативной нервной системы и </a:t>
            </a:r>
            <a:r>
              <a:rPr lang="ru-RU" sz="4000" b="1" dirty="0" smtClean="0"/>
              <a:t>характеризуются низкой </a:t>
            </a:r>
            <a:r>
              <a:rPr lang="ru-RU" sz="4000" b="1" dirty="0"/>
              <a:t>скоростью проведения нервных </a:t>
            </a:r>
            <a:r>
              <a:rPr lang="ru-RU" sz="4000" b="1" dirty="0" smtClean="0"/>
              <a:t>импульсов </a:t>
            </a:r>
            <a:r>
              <a:rPr lang="ru-RU" sz="4000" b="1" dirty="0"/>
              <a:t>(</a:t>
            </a:r>
            <a:r>
              <a:rPr lang="ru-RU" sz="4000" b="1" dirty="0" smtClean="0"/>
              <a:t>0,5-2 </a:t>
            </a:r>
            <a:r>
              <a:rPr lang="ru-RU" sz="4000" b="1" dirty="0"/>
              <a:t>м/с). </a:t>
            </a:r>
            <a:endParaRPr lang="ru-RU" sz="4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23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Образуются путем погружения осевого цилиндра (аксона) в цитоплазму </a:t>
            </a:r>
            <a:r>
              <a:rPr lang="ru-RU" b="1" dirty="0" err="1"/>
              <a:t>леммоцитов</a:t>
            </a:r>
            <a:r>
              <a:rPr lang="ru-RU" b="1" dirty="0"/>
              <a:t>, располагающихся в виде тяжей. Плазмолемма </a:t>
            </a:r>
            <a:r>
              <a:rPr lang="ru-RU" b="1" dirty="0" err="1"/>
              <a:t>леммоцита</a:t>
            </a:r>
            <a:r>
              <a:rPr lang="ru-RU" b="1" dirty="0"/>
              <a:t> прогибается, окружая аксон, и образует</a:t>
            </a:r>
            <a:r>
              <a:rPr lang="en-US" b="1" dirty="0"/>
              <a:t> </a:t>
            </a:r>
            <a:r>
              <a:rPr lang="ru-RU" b="1" dirty="0" err="1"/>
              <a:t>дупликатуру</a:t>
            </a:r>
            <a:r>
              <a:rPr lang="ru-RU" b="1" dirty="0"/>
              <a:t> - </a:t>
            </a:r>
            <a:r>
              <a:rPr lang="ru-RU" b="1" dirty="0" err="1"/>
              <a:t>мезаксон</a:t>
            </a:r>
            <a:r>
              <a:rPr lang="ru-RU" b="1" dirty="0"/>
              <a:t>. </a:t>
            </a:r>
            <a:r>
              <a:rPr lang="ru-RU" b="1" dirty="0" smtClean="0"/>
              <a:t>В </a:t>
            </a:r>
            <a:r>
              <a:rPr lang="ru-RU" b="1" dirty="0"/>
              <a:t>цитоплазме одного </a:t>
            </a:r>
            <a:r>
              <a:rPr lang="ru-RU" b="1" dirty="0" err="1"/>
              <a:t>леммоцита</a:t>
            </a:r>
            <a:r>
              <a:rPr lang="ru-RU" b="1" dirty="0"/>
              <a:t> могут находиться до 10-20 осевых цилиндров. Такое волокно напоминает электрический кабель и поэтому называется волокном </a:t>
            </a:r>
            <a:r>
              <a:rPr lang="ru-RU" b="1" dirty="0" smtClean="0"/>
              <a:t>кабельного </a:t>
            </a:r>
            <a:r>
              <a:rPr lang="ru-RU" b="1" dirty="0"/>
              <a:t>типа. Поверхность волокна покрыта базальной мембраной. В ЦНС, в особенности, в ходе ее развития, описаны </a:t>
            </a:r>
            <a:r>
              <a:rPr lang="ru-RU" b="1" dirty="0" err="1"/>
              <a:t>безмиелиновые</a:t>
            </a:r>
            <a:r>
              <a:rPr lang="ru-RU" b="1" dirty="0"/>
              <a:t> </a:t>
            </a:r>
            <a:r>
              <a:rPr lang="ru-RU" b="1" dirty="0" smtClean="0"/>
              <a:t>волокна</a:t>
            </a:r>
            <a:r>
              <a:rPr lang="ru-RU" b="1" dirty="0"/>
              <a:t>, состоящие из "голого" аксона, лишенного оболочки из </a:t>
            </a:r>
            <a:r>
              <a:rPr lang="ru-RU" b="1" dirty="0" err="1"/>
              <a:t>леммоцитов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93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2808"/>
            <a:ext cx="9153939" cy="58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982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Миелиновые </a:t>
            </a:r>
            <a:r>
              <a:rPr lang="ru-RU" b="1" dirty="0"/>
              <a:t>нервные 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Встречаются в ЦНС и ПНС. </a:t>
            </a:r>
            <a:r>
              <a:rPr lang="ru-RU" b="1" dirty="0"/>
              <a:t>Х</a:t>
            </a:r>
            <a:r>
              <a:rPr lang="ru-RU" b="1" dirty="0" smtClean="0"/>
              <a:t>арактеризуются </a:t>
            </a:r>
            <a:r>
              <a:rPr lang="ru-RU" b="1" dirty="0"/>
              <a:t>высокой скоростью проведения нервных </a:t>
            </a:r>
            <a:r>
              <a:rPr lang="ru-RU" b="1" dirty="0" smtClean="0"/>
              <a:t>импульсов (5-120 </a:t>
            </a:r>
            <a:r>
              <a:rPr lang="ru-RU" b="1" dirty="0"/>
              <a:t>м/с</a:t>
            </a:r>
            <a:r>
              <a:rPr lang="ru-RU" b="1" dirty="0" smtClean="0"/>
              <a:t>). </a:t>
            </a:r>
            <a:r>
              <a:rPr lang="ru-RU" b="1" dirty="0"/>
              <a:t>Т</a:t>
            </a:r>
            <a:r>
              <a:rPr lang="ru-RU" b="1" dirty="0" smtClean="0"/>
              <a:t>олще </a:t>
            </a:r>
            <a:r>
              <a:rPr lang="ru-RU" b="1" dirty="0" err="1" smtClean="0"/>
              <a:t>безмиелиновых</a:t>
            </a:r>
            <a:r>
              <a:rPr lang="ru-RU" b="1" dirty="0" smtClean="0"/>
              <a:t>  и содержат </a:t>
            </a:r>
            <a:r>
              <a:rPr lang="ru-RU" b="1" dirty="0"/>
              <a:t>осевые цилиндры большего диаметра. О</a:t>
            </a:r>
            <a:r>
              <a:rPr lang="ru-RU" b="1" dirty="0" smtClean="0"/>
              <a:t>севой </a:t>
            </a:r>
            <a:r>
              <a:rPr lang="ru-RU" b="1" dirty="0"/>
              <a:t>цилиндр </a:t>
            </a:r>
            <a:r>
              <a:rPr lang="ru-RU" b="1" dirty="0" smtClean="0"/>
              <a:t>окружен миелиновой оболочкой, </a:t>
            </a:r>
            <a:r>
              <a:rPr lang="ru-RU" b="1" dirty="0"/>
              <a:t>вокруг которой располагается тонкий слой, включающий </a:t>
            </a:r>
            <a:r>
              <a:rPr lang="ru-RU" b="1" dirty="0" smtClean="0"/>
              <a:t>цитоплазму </a:t>
            </a:r>
            <a:r>
              <a:rPr lang="ru-RU" b="1" dirty="0"/>
              <a:t>и ядро </a:t>
            </a:r>
            <a:r>
              <a:rPr lang="ru-RU" b="1" dirty="0" err="1"/>
              <a:t>леммоцита</a:t>
            </a:r>
            <a:r>
              <a:rPr lang="ru-RU" b="1" dirty="0"/>
              <a:t> </a:t>
            </a:r>
            <a:r>
              <a:rPr lang="ru-RU" b="1" dirty="0" smtClean="0"/>
              <a:t>– </a:t>
            </a:r>
            <a:r>
              <a:rPr lang="ru-RU" b="1" dirty="0" err="1" smtClean="0"/>
              <a:t>нейролемма</a:t>
            </a:r>
            <a:r>
              <a:rPr lang="ru-RU" b="1" dirty="0" smtClean="0"/>
              <a:t>. </a:t>
            </a:r>
            <a:r>
              <a:rPr lang="ru-RU" b="1" dirty="0"/>
              <a:t>Снаружи </a:t>
            </a:r>
            <a:r>
              <a:rPr lang="ru-RU" b="1" cap="small" dirty="0" smtClean="0"/>
              <a:t>волокно </a:t>
            </a:r>
            <a:r>
              <a:rPr lang="ru-RU" b="1" dirty="0" smtClean="0"/>
              <a:t>покрыто </a:t>
            </a:r>
            <a:r>
              <a:rPr lang="ru-RU" b="1" dirty="0"/>
              <a:t>базальной мембраной.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Миелиновая </a:t>
            </a:r>
            <a:r>
              <a:rPr lang="ru-RU" b="1" dirty="0"/>
              <a:t>оболочка </a:t>
            </a:r>
            <a:r>
              <a:rPr lang="ru-RU" b="1" dirty="0" smtClean="0"/>
              <a:t>содержит  </a:t>
            </a:r>
            <a:r>
              <a:rPr lang="ru-RU" b="1" dirty="0"/>
              <a:t>высокие концентрации липидов и интенсивно окрашивается </a:t>
            </a:r>
            <a:r>
              <a:rPr lang="ru-RU" b="1" dirty="0" smtClean="0"/>
              <a:t>осмиевой </a:t>
            </a:r>
            <a:r>
              <a:rPr lang="ru-RU" b="1" dirty="0"/>
              <a:t>кислотой, имея под световым микроскопом вид однородного </a:t>
            </a:r>
            <a:r>
              <a:rPr lang="ru-RU" b="1" dirty="0" smtClean="0"/>
              <a:t>слоя,  </a:t>
            </a:r>
            <a:r>
              <a:rPr lang="ru-RU" b="1" dirty="0"/>
              <a:t>под электронным микроскопом обнаруживается, что она </a:t>
            </a:r>
            <a:r>
              <a:rPr lang="ru-RU" b="1" dirty="0" smtClean="0"/>
              <a:t>возникает в </a:t>
            </a:r>
            <a:r>
              <a:rPr lang="ru-RU" b="1" dirty="0"/>
              <a:t>результате слияния многочисленных (до 300) мембранных </a:t>
            </a:r>
            <a:r>
              <a:rPr lang="ru-RU" b="1" dirty="0" smtClean="0"/>
              <a:t>витков </a:t>
            </a:r>
            <a:r>
              <a:rPr lang="ru-RU" b="1" dirty="0"/>
              <a:t>(пластин).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4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86" y="10886"/>
            <a:ext cx="9133114" cy="6847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6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Развитие миелинового волокна в ПНС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676456" cy="46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2564904"/>
            <a:ext cx="86409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Аксон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3429000"/>
            <a:ext cx="219573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Нейролеммоцит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5229200"/>
            <a:ext cx="212372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Направление вращения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5013176"/>
            <a:ext cx="108012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Ядро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84784"/>
            <a:ext cx="3707904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just"/>
            <a:r>
              <a:rPr lang="ru-RU" sz="2400" b="1" dirty="0" smtClean="0"/>
              <a:t>Аксон погружается в желобок на поверхности </a:t>
            </a:r>
            <a:r>
              <a:rPr lang="ru-RU" sz="2400" b="1" dirty="0" err="1" smtClean="0"/>
              <a:t>нейролеммоцита</a:t>
            </a:r>
            <a:r>
              <a:rPr lang="ru-RU" sz="2400" b="1" dirty="0" smtClean="0"/>
              <a:t>. Края желобка смыкаются.  Образуется двойная складка плазмолеммы </a:t>
            </a:r>
            <a:r>
              <a:rPr lang="ru-RU" sz="2400" b="1" dirty="0" err="1" smtClean="0"/>
              <a:t>нейролеммоцита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мезаксон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67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3168352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Нейролеммоцит</a:t>
            </a:r>
            <a:r>
              <a:rPr lang="ru-RU" sz="3200" b="1" dirty="0" smtClean="0"/>
              <a:t> начинает вращаться вокруг участка аксона.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276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3" y="0"/>
            <a:ext cx="915089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1484784"/>
            <a:ext cx="25557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Цитоплазма </a:t>
            </a:r>
            <a:r>
              <a:rPr lang="ru-RU" sz="2400" b="1" dirty="0" err="1" smtClean="0"/>
              <a:t>нейролеммоцита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2492896"/>
            <a:ext cx="219573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Миелиновая оболочка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76672"/>
            <a:ext cx="3312368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Мезаксон</a:t>
            </a:r>
            <a:r>
              <a:rPr lang="ru-RU" sz="2800" b="1" dirty="0" smtClean="0"/>
              <a:t> удлиняется, концентрически наслаивается на осевой цилиндр и образует вокруг него плотную слоистую зону — миелиновую оболочку.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5995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6600" b="1" dirty="0"/>
              <a:t>Нервная трубка </a:t>
            </a:r>
            <a:r>
              <a:rPr lang="ru-RU" sz="6600" b="1" dirty="0" smtClean="0"/>
              <a:t>представляет </a:t>
            </a:r>
            <a:r>
              <a:rPr lang="ru-RU" sz="6600" b="1" dirty="0"/>
              <a:t>собой </a:t>
            </a:r>
            <a:r>
              <a:rPr lang="ru-RU" sz="6600" b="1" u="sng" dirty="0"/>
              <a:t>многорядный </a:t>
            </a:r>
            <a:r>
              <a:rPr lang="ru-RU" sz="6600" b="1" u="sng" dirty="0" smtClean="0"/>
              <a:t>нейроэпителий.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31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" y="0"/>
            <a:ext cx="914778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2348880"/>
            <a:ext cx="248376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Миелиновая оболочка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293096"/>
            <a:ext cx="25557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Ядро</a:t>
            </a:r>
          </a:p>
          <a:p>
            <a:pPr algn="ctr"/>
            <a:r>
              <a:rPr lang="ru-RU" sz="2400" b="1" dirty="0" err="1" smtClean="0"/>
              <a:t>нейролеммоцита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80"/>
            <a:ext cx="3419872" cy="3108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Ядро и цитоплазма </a:t>
            </a:r>
            <a:r>
              <a:rPr lang="ru-RU" sz="2800" b="1" dirty="0" err="1" smtClean="0"/>
              <a:t>нейролеммоцита</a:t>
            </a:r>
            <a:r>
              <a:rPr lang="ru-RU" sz="2800" b="1" dirty="0" smtClean="0"/>
              <a:t> сдвигаются на периферию, формирующейся миелиновой оболочки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123816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7061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5400" b="1" dirty="0" smtClean="0"/>
              <a:t>Различают 3 зоны: </a:t>
            </a:r>
            <a:r>
              <a:rPr lang="ru-RU" sz="5400" b="1" dirty="0" err="1" smtClean="0"/>
              <a:t>вентрикулярная</a:t>
            </a:r>
            <a:r>
              <a:rPr lang="ru-RU" sz="5400" b="1" dirty="0" smtClean="0"/>
              <a:t> </a:t>
            </a:r>
            <a:r>
              <a:rPr lang="ru-RU" sz="5400" b="1" dirty="0"/>
              <a:t>(</a:t>
            </a:r>
            <a:r>
              <a:rPr lang="ru-RU" sz="5400" b="1" dirty="0" err="1"/>
              <a:t>эпендимная</a:t>
            </a:r>
            <a:r>
              <a:rPr lang="ru-RU" sz="5400" b="1" dirty="0" smtClean="0"/>
              <a:t>), </a:t>
            </a:r>
          </a:p>
          <a:p>
            <a:pPr marL="0" indent="0">
              <a:buNone/>
            </a:pPr>
            <a:r>
              <a:rPr lang="ru-RU" sz="5400" b="1" dirty="0" smtClean="0"/>
              <a:t>мантийная (плащевая),</a:t>
            </a:r>
          </a:p>
          <a:p>
            <a:pPr marL="0" indent="0">
              <a:buNone/>
            </a:pPr>
            <a:r>
              <a:rPr lang="ru-RU" sz="5400" b="1" dirty="0" smtClean="0"/>
              <a:t> краевая (маргинальная).</a:t>
            </a:r>
            <a:endParaRPr lang="ru-RU" sz="5400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31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384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800" b="1" u="sng" dirty="0" err="1"/>
              <a:t>В</a:t>
            </a:r>
            <a:r>
              <a:rPr lang="ru-RU" sz="4800" b="1" u="sng" dirty="0" err="1" smtClean="0"/>
              <a:t>ентрикулярный</a:t>
            </a:r>
            <a:r>
              <a:rPr lang="ru-RU" sz="4800" b="1" u="sng" dirty="0" smtClean="0"/>
              <a:t> </a:t>
            </a:r>
            <a:r>
              <a:rPr lang="ru-RU" sz="4800" b="1" u="sng" dirty="0"/>
              <a:t>(матричный, </a:t>
            </a:r>
            <a:r>
              <a:rPr lang="ru-RU" sz="4800" b="1" u="sng" dirty="0" err="1"/>
              <a:t>эпендимный</a:t>
            </a:r>
            <a:r>
              <a:rPr lang="ru-RU" sz="4800" b="1" u="sng" dirty="0"/>
              <a:t>) слой </a:t>
            </a:r>
            <a:r>
              <a:rPr lang="ru-RU" sz="4800" b="1" u="sng" dirty="0" smtClean="0"/>
              <a:t>содержит </a:t>
            </a:r>
            <a:r>
              <a:rPr lang="ru-RU" sz="4800" b="1" dirty="0" smtClean="0"/>
              <a:t>камбиальные </a:t>
            </a:r>
            <a:r>
              <a:rPr lang="ru-RU" sz="4800" b="1" dirty="0"/>
              <a:t>элементы и </a:t>
            </a:r>
            <a:r>
              <a:rPr lang="ru-RU" sz="4800" b="1" dirty="0" err="1"/>
              <a:t>митотически</a:t>
            </a:r>
            <a:r>
              <a:rPr lang="ru-RU" sz="4800" b="1" dirty="0"/>
              <a:t> делящиеся клетки. Часть </a:t>
            </a:r>
            <a:r>
              <a:rPr lang="ru-RU" sz="4800" b="1" dirty="0" smtClean="0"/>
              <a:t>клеток  дает начало </a:t>
            </a:r>
            <a:r>
              <a:rPr lang="ru-RU" sz="4800" b="1" dirty="0" err="1" smtClean="0"/>
              <a:t>эпендимной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глии</a:t>
            </a:r>
            <a:r>
              <a:rPr lang="ru-RU" sz="4800" b="1" dirty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48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1505</Words>
  <Application>Microsoft Office PowerPoint</Application>
  <PresentationFormat>Экран (4:3)</PresentationFormat>
  <Paragraphs>260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ТКАНЕВЫЕ ЭЛЕМЕНТЫ НЕРВНОЙ СИСТЕМЫ</vt:lpstr>
      <vt:lpstr>Презентация PowerPoint</vt:lpstr>
      <vt:lpstr>Гистогенез нервной ткани</vt:lpstr>
      <vt:lpstr>Гистогенез нервной ткани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нейронов</vt:lpstr>
      <vt:lpstr>Презентация PowerPoint</vt:lpstr>
      <vt:lpstr>Презентация PowerPoint</vt:lpstr>
      <vt:lpstr>Презентация PowerPoint</vt:lpstr>
      <vt:lpstr>Дендриты</vt:lpstr>
      <vt:lpstr>Аксон</vt:lpstr>
      <vt:lpstr>Аксонный (аксоплазматический) транспорт</vt:lpstr>
      <vt:lpstr>Морфологическая классификация нейронов (учитывает количество отростков)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классификация нейронов (в соответствии с их местом в рефлекторной дуге)</vt:lpstr>
      <vt:lpstr>Презентация PowerPoint</vt:lpstr>
      <vt:lpstr>Нейроглия (от греч. neuron - нерв и glia - клей)</vt:lpstr>
      <vt:lpstr>Классификация нейроглии</vt:lpstr>
      <vt:lpstr>Эпендимная глия (от греч.  ependyma -  верхняя одежда, т.е. выстилка) </vt:lpstr>
      <vt:lpstr>Функции эпендимной глии</vt:lpstr>
      <vt:lpstr>Презентация PowerPoint</vt:lpstr>
      <vt:lpstr>Презентация PowerPoint</vt:lpstr>
      <vt:lpstr>Презентация PowerPoint</vt:lpstr>
      <vt:lpstr>Хороидные эпендимоциты </vt:lpstr>
      <vt:lpstr>Презентация PowerPoint</vt:lpstr>
      <vt:lpstr>Презентация PowerPoint</vt:lpstr>
      <vt:lpstr>Компоненты гемато-ликворного барьера</vt:lpstr>
      <vt:lpstr>Танициты</vt:lpstr>
      <vt:lpstr>Презентация PowerPoint</vt:lpstr>
      <vt:lpstr>Астроглия (от греч. astra - звезда и glia - клей)</vt:lpstr>
      <vt:lpstr> Волокнистые (фиброзные) астроциты </vt:lpstr>
      <vt:lpstr> Протоплазматические  астроциты </vt:lpstr>
      <vt:lpstr>Функции астроцитов</vt:lpstr>
      <vt:lpstr>Функции астроцитов</vt:lpstr>
      <vt:lpstr>Функции астроцитов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Олигодендроглия (от греч. oligo - мало, dendron - дерево и glia - клей, т.е. глия с малым количеством отростков) </vt:lpstr>
      <vt:lpstr>Презентация PowerPoint</vt:lpstr>
      <vt:lpstr>Микроглия</vt:lpstr>
      <vt:lpstr>Презентация PowerPoint</vt:lpstr>
      <vt:lpstr>Презентация PowerPoint</vt:lpstr>
      <vt:lpstr>Глия периферической нервной системы (периферическая нейроглия)</vt:lpstr>
      <vt:lpstr>Презентация PowerPoint</vt:lpstr>
      <vt:lpstr>Презентация PowerPoint</vt:lpstr>
      <vt:lpstr> Нервные волокна – это отростки нервных клеток, покрытые глиальными оболочками.  </vt:lpstr>
      <vt:lpstr> Безмиелиновые нервные волокна </vt:lpstr>
      <vt:lpstr>Презентация PowerPoint</vt:lpstr>
      <vt:lpstr>Презентация PowerPoint</vt:lpstr>
      <vt:lpstr>Миелиновые нервные волокна</vt:lpstr>
      <vt:lpstr>Презентация PowerPoint</vt:lpstr>
      <vt:lpstr>Развитие миелинового волокна в ПНС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2016-04-21T05:29:56Z</dcterms:created>
  <dcterms:modified xsi:type="dcterms:W3CDTF">2020-03-19T05:32:01Z</dcterms:modified>
</cp:coreProperties>
</file>